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0" autoAdjust="0"/>
    <p:restoredTop sz="94727" autoAdjust="0"/>
  </p:normalViewPr>
  <p:slideViewPr>
    <p:cSldViewPr snapToGrid="0">
      <p:cViewPr varScale="1">
        <p:scale>
          <a:sx n="85" d="100"/>
          <a:sy n="85" d="100"/>
        </p:scale>
        <p:origin x="1344" y="1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8C7E9-8821-4C79-B627-C1CB6C5C8BD4}" type="datetimeFigureOut">
              <a:rPr lang="en-IE" smtClean="0"/>
              <a:t>20/02/2020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67857-B419-464D-B394-0E426159190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67583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8C7E9-8821-4C79-B627-C1CB6C5C8BD4}" type="datetimeFigureOut">
              <a:rPr lang="en-IE" smtClean="0"/>
              <a:t>20/02/2020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67857-B419-464D-B394-0E426159190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90774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8C7E9-8821-4C79-B627-C1CB6C5C8BD4}" type="datetimeFigureOut">
              <a:rPr lang="en-IE" smtClean="0"/>
              <a:t>20/02/2020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67857-B419-464D-B394-0E426159190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45784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8C7E9-8821-4C79-B627-C1CB6C5C8BD4}" type="datetimeFigureOut">
              <a:rPr lang="en-IE" smtClean="0"/>
              <a:t>20/02/2020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67857-B419-464D-B394-0E426159190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53948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8C7E9-8821-4C79-B627-C1CB6C5C8BD4}" type="datetimeFigureOut">
              <a:rPr lang="en-IE" smtClean="0"/>
              <a:t>20/02/2020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67857-B419-464D-B394-0E426159190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72568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8C7E9-8821-4C79-B627-C1CB6C5C8BD4}" type="datetimeFigureOut">
              <a:rPr lang="en-IE" smtClean="0"/>
              <a:t>20/02/2020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67857-B419-464D-B394-0E426159190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14806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8C7E9-8821-4C79-B627-C1CB6C5C8BD4}" type="datetimeFigureOut">
              <a:rPr lang="en-IE" smtClean="0"/>
              <a:t>20/02/2020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67857-B419-464D-B394-0E426159190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42307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8C7E9-8821-4C79-B627-C1CB6C5C8BD4}" type="datetimeFigureOut">
              <a:rPr lang="en-IE" smtClean="0"/>
              <a:t>20/02/2020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67857-B419-464D-B394-0E426159190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90883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8C7E9-8821-4C79-B627-C1CB6C5C8BD4}" type="datetimeFigureOut">
              <a:rPr lang="en-IE" smtClean="0"/>
              <a:t>20/02/2020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67857-B419-464D-B394-0E426159190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10936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8C7E9-8821-4C79-B627-C1CB6C5C8BD4}" type="datetimeFigureOut">
              <a:rPr lang="en-IE" smtClean="0"/>
              <a:t>20/02/2020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67857-B419-464D-B394-0E426159190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33834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8C7E9-8821-4C79-B627-C1CB6C5C8BD4}" type="datetimeFigureOut">
              <a:rPr lang="en-IE" smtClean="0"/>
              <a:t>20/02/2020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67857-B419-464D-B394-0E426159190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24100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8C7E9-8821-4C79-B627-C1CB6C5C8BD4}" type="datetimeFigureOut">
              <a:rPr lang="en-IE" smtClean="0"/>
              <a:t>20/02/2020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67857-B419-464D-B394-0E426159190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85938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50720" y="2229803"/>
            <a:ext cx="9144000" cy="2387600"/>
          </a:xfrm>
        </p:spPr>
        <p:txBody>
          <a:bodyPr/>
          <a:lstStyle/>
          <a:p>
            <a:r>
              <a:rPr lang="en-IE" dirty="0"/>
              <a:t>The Future of the SCSA</a:t>
            </a:r>
          </a:p>
        </p:txBody>
      </p:sp>
      <p:pic>
        <p:nvPicPr>
          <p:cNvPr id="1026" name="Picture 2" descr="https://scsa.ie/wp-content/uploads/2015/04/scs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295" y="718502"/>
            <a:ext cx="4667250" cy="819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7201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b="1" dirty="0"/>
              <a:t>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3200" dirty="0"/>
              <a:t>Up to 1977 - Informal Group</a:t>
            </a:r>
          </a:p>
          <a:p>
            <a:r>
              <a:rPr lang="en-IE" sz="3200" dirty="0"/>
              <a:t>1977 - Association of Assistant Secretaries and Higher Grades formed</a:t>
            </a:r>
          </a:p>
          <a:p>
            <a:r>
              <a:rPr lang="en-IE" sz="3200" dirty="0"/>
              <a:t>1978 – AASHG Recognised by Minister as representing A/Sec Dep/Sec and corresponding grades</a:t>
            </a:r>
          </a:p>
          <a:p>
            <a:r>
              <a:rPr lang="en-IE" sz="3200" dirty="0"/>
              <a:t>2014 – AASHG changed to SCSA and incorporated</a:t>
            </a:r>
          </a:p>
          <a:p>
            <a:pPr marL="0" indent="0">
              <a:buNone/>
            </a:pPr>
            <a:r>
              <a:rPr lang="en-I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74748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b="1" dirty="0"/>
              <a:t>Recent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00224"/>
          </a:xfrm>
        </p:spPr>
        <p:txBody>
          <a:bodyPr>
            <a:normAutofit fontScale="62500" lnSpcReduction="20000"/>
          </a:bodyPr>
          <a:lstStyle/>
          <a:p>
            <a:r>
              <a:rPr lang="en-IE" dirty="0"/>
              <a:t>Ongoing contact with DPER on FEMPI (pay and pension restoration, future pay determination)</a:t>
            </a:r>
          </a:p>
          <a:p>
            <a:endParaRPr lang="en-IE" dirty="0"/>
          </a:p>
          <a:p>
            <a:r>
              <a:rPr lang="en-IE" dirty="0"/>
              <a:t>Submissions to Commission on Public Service Pay</a:t>
            </a:r>
          </a:p>
          <a:p>
            <a:endParaRPr lang="en-IE" dirty="0"/>
          </a:p>
          <a:p>
            <a:r>
              <a:rPr lang="en-IE" dirty="0"/>
              <a:t>Commissioning of periodical, independent comparisons of remuneration for membership grades (with private sector &amp; with public services internationally) </a:t>
            </a:r>
          </a:p>
          <a:p>
            <a:endParaRPr lang="en-IE" dirty="0"/>
          </a:p>
          <a:p>
            <a:r>
              <a:rPr lang="en-IE" dirty="0"/>
              <a:t>Submission to DPER on Civil Service Accountability</a:t>
            </a:r>
          </a:p>
          <a:p>
            <a:endParaRPr lang="en-IE" dirty="0"/>
          </a:p>
          <a:p>
            <a:r>
              <a:rPr lang="en-IE" dirty="0"/>
              <a:t>Research and submission to D/Finance on tax treatment of pensions (the Standard Fund Threshold)</a:t>
            </a:r>
          </a:p>
          <a:p>
            <a:endParaRPr lang="en-IE" dirty="0"/>
          </a:p>
          <a:p>
            <a:r>
              <a:rPr lang="en-IE" dirty="0"/>
              <a:t>Submission to Oireachtas Committee on Scheme of Civil Service Regulation (Amendment) Bill</a:t>
            </a:r>
          </a:p>
          <a:p>
            <a:endParaRPr lang="en-IE" dirty="0"/>
          </a:p>
          <a:p>
            <a:r>
              <a:rPr lang="en-IE" dirty="0"/>
              <a:t>Annual Dinner </a:t>
            </a:r>
          </a:p>
        </p:txBody>
      </p:sp>
    </p:spTree>
    <p:extLst>
      <p:ext uri="{BB962C8B-B14F-4D97-AF65-F5344CB8AC3E}">
        <p14:creationId xmlns:p14="http://schemas.microsoft.com/office/powerpoint/2010/main" val="789090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b="1" dirty="0"/>
              <a:t>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Only 80 of 160 potential membership</a:t>
            </a:r>
          </a:p>
          <a:p>
            <a:r>
              <a:rPr lang="en-IE" dirty="0"/>
              <a:t>Annual income just €20,000</a:t>
            </a:r>
          </a:p>
          <a:p>
            <a:r>
              <a:rPr lang="en-IE" dirty="0"/>
              <a:t>No staff – just Company Secretary on per diem and Treasurer</a:t>
            </a:r>
          </a:p>
          <a:p>
            <a:r>
              <a:rPr lang="en-IE" dirty="0"/>
              <a:t>No other voice for A/Sec &amp; Dep/Sec grades</a:t>
            </a:r>
          </a:p>
          <a:p>
            <a:r>
              <a:rPr lang="en-IE" dirty="0"/>
              <a:t>Increasingly robust accountability and scrutiny of members</a:t>
            </a:r>
          </a:p>
          <a:p>
            <a:r>
              <a:rPr lang="en-IE" dirty="0"/>
              <a:t>Potential forthcoming remuneration review   </a:t>
            </a:r>
          </a:p>
          <a:p>
            <a:r>
              <a:rPr lang="en-IE" dirty="0"/>
              <a:t>Pension Fund Threshold</a:t>
            </a:r>
          </a:p>
        </p:txBody>
      </p:sp>
    </p:spTree>
    <p:extLst>
      <p:ext uri="{BB962C8B-B14F-4D97-AF65-F5344CB8AC3E}">
        <p14:creationId xmlns:p14="http://schemas.microsoft.com/office/powerpoint/2010/main" val="4165674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b="1" dirty="0"/>
              <a:t>Options for Future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IE" dirty="0"/>
              <a:t>Increase membership and fees and use assets to employ a part-time official</a:t>
            </a:r>
          </a:p>
          <a:p>
            <a:pPr lvl="0"/>
            <a:r>
              <a:rPr lang="en-IE" dirty="0"/>
              <a:t>Associate with or have support provided by another body (e.g. the AHCPS or Impact)</a:t>
            </a:r>
          </a:p>
          <a:p>
            <a:pPr lvl="0"/>
            <a:r>
              <a:rPr lang="en-IE" dirty="0"/>
              <a:t>Request official support in the form of a staff resource to which we could make a contribution</a:t>
            </a:r>
          </a:p>
          <a:p>
            <a:pPr lvl="0"/>
            <a:r>
              <a:rPr lang="en-IE" dirty="0"/>
              <a:t>Reduce activity to a minimum and revert to the status of an unincorporated body  </a:t>
            </a:r>
          </a:p>
          <a:p>
            <a:pPr lvl="0"/>
            <a:r>
              <a:rPr lang="en-IE" dirty="0"/>
              <a:t>Dissolve the Association, liquidate the company and disperse the cash assets </a:t>
            </a:r>
          </a:p>
        </p:txBody>
      </p:sp>
    </p:spTree>
    <p:extLst>
      <p:ext uri="{BB962C8B-B14F-4D97-AF65-F5344CB8AC3E}">
        <p14:creationId xmlns:p14="http://schemas.microsoft.com/office/powerpoint/2010/main" val="3191438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b="1" dirty="0"/>
              <a:t>Options for Future Role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Representing members in discussions with management on pay, conditions and other related issues  </a:t>
            </a:r>
          </a:p>
          <a:p>
            <a:r>
              <a:rPr lang="en-IE" dirty="0"/>
              <a:t> Promoting effective public service reform</a:t>
            </a:r>
          </a:p>
          <a:p>
            <a:pPr lvl="0"/>
            <a:r>
              <a:rPr lang="en-IE" dirty="0"/>
              <a:t>Engaging in public discourse where appropriate on public service and defending the interests of members</a:t>
            </a:r>
          </a:p>
          <a:p>
            <a:pPr lvl="0"/>
            <a:r>
              <a:rPr lang="en-IE" dirty="0"/>
              <a:t>Providing networking and social interaction among members, including retired members.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77727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b="1" dirty="0"/>
              <a:t>Initial 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IE" dirty="0"/>
              <a:t>In a challenging environment it is important that members interests are represented</a:t>
            </a:r>
          </a:p>
          <a:p>
            <a:pPr marL="0" indent="0">
              <a:buNone/>
            </a:pPr>
            <a:endParaRPr lang="en-IE" dirty="0"/>
          </a:p>
          <a:p>
            <a:pPr lvl="0"/>
            <a:r>
              <a:rPr lang="en-IE" dirty="0"/>
              <a:t>New blood required at membership and Board levels from serving and retired members</a:t>
            </a:r>
          </a:p>
          <a:p>
            <a:pPr marL="0" indent="0">
              <a:buNone/>
            </a:pPr>
            <a:r>
              <a:rPr lang="en-IE" dirty="0"/>
              <a:t> </a:t>
            </a:r>
          </a:p>
          <a:p>
            <a:pPr lvl="0"/>
            <a:r>
              <a:rPr lang="en-IE" dirty="0"/>
              <a:t>Failure to generate active participation among serving grades calls into question the future of the Association</a:t>
            </a:r>
          </a:p>
          <a:p>
            <a:pPr marL="0" indent="0">
              <a:buNone/>
            </a:pPr>
            <a:r>
              <a:rPr lang="en-IE" dirty="0"/>
              <a:t> </a:t>
            </a:r>
          </a:p>
          <a:p>
            <a:pPr lvl="0"/>
            <a:r>
              <a:rPr lang="en-IE" dirty="0"/>
              <a:t>It is critical to identify an available resource or put in place an appropriate arrangement to undertake day-today management of Association business.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685690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IE" dirty="0"/>
          </a:p>
          <a:p>
            <a:r>
              <a:rPr lang="en-IE" dirty="0"/>
              <a:t>Do you want the SCSA to continue?</a:t>
            </a:r>
          </a:p>
          <a:p>
            <a:endParaRPr lang="en-IE" dirty="0"/>
          </a:p>
          <a:p>
            <a:r>
              <a:rPr lang="en-IE" dirty="0"/>
              <a:t>What should its role be?</a:t>
            </a:r>
          </a:p>
          <a:p>
            <a:endParaRPr lang="en-IE" dirty="0"/>
          </a:p>
          <a:p>
            <a:r>
              <a:rPr lang="en-IE" dirty="0"/>
              <a:t>What are you prepared to contribute?</a:t>
            </a:r>
          </a:p>
        </p:txBody>
      </p:sp>
      <p:pic>
        <p:nvPicPr>
          <p:cNvPr id="4" name="Picture 2" descr="https://scsa.ie/wp-content/uploads/2015/04/scs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295" y="718502"/>
            <a:ext cx="4667250" cy="819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050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402</Words>
  <Application>Microsoft Macintosh PowerPoint</Application>
  <PresentationFormat>Widescreen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The Future of the SCSA</vt:lpstr>
      <vt:lpstr>History</vt:lpstr>
      <vt:lpstr>Recent Activity</vt:lpstr>
      <vt:lpstr>Challenges</vt:lpstr>
      <vt:lpstr>Options for Future Operation</vt:lpstr>
      <vt:lpstr>Options for Future Role</vt:lpstr>
      <vt:lpstr>Initial Conclusions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Future of the SCSA</dc:title>
  <dc:creator>Andrew Munro</dc:creator>
  <cp:lastModifiedBy>Gerry Donnelly</cp:lastModifiedBy>
  <cp:revision>11</cp:revision>
  <dcterms:created xsi:type="dcterms:W3CDTF">2020-02-20T11:21:41Z</dcterms:created>
  <dcterms:modified xsi:type="dcterms:W3CDTF">2020-02-20T14:25:22Z</dcterms:modified>
</cp:coreProperties>
</file>